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0" r:id="rId3"/>
    <p:sldId id="275" r:id="rId4"/>
    <p:sldId id="313" r:id="rId5"/>
    <p:sldId id="276" r:id="rId6"/>
    <p:sldId id="311" r:id="rId7"/>
    <p:sldId id="312" r:id="rId8"/>
    <p:sldId id="277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278" r:id="rId18"/>
    <p:sldId id="314" r:id="rId19"/>
    <p:sldId id="315" r:id="rId20"/>
    <p:sldId id="316" r:id="rId21"/>
    <p:sldId id="317" r:id="rId22"/>
    <p:sldId id="318" r:id="rId23"/>
    <p:sldId id="321" r:id="rId24"/>
    <p:sldId id="322" r:id="rId25"/>
    <p:sldId id="319" r:id="rId26"/>
    <p:sldId id="320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100E-6A9B-48F6-93F0-B4C500AF980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79DB-AF74-45BE-BD53-655D7C74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%3A%2F%2Fviews.cira.colostate.edu%2Fwiki%2Fwiki%2F11203%2Fmobile-source-emissions-inventory-projections-project&amp;sa=D&amp;ust=1590252097264000&amp;usg=AOvVaw3kvrFzY0YHj_SWm6jb1V4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  RTOWG modeling - Ralph Morris (Slides to be posted to the RHPWG website after call)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Update/progress presentation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1 2028 Potential Additional Controls summary and next steps - David and Tom (Slides to be posted after call)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received from states and state summary of data/changes.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1, 2020 deadline for states to submit “refined” (or initial if not done 3/16) for additional modeling sensitivity run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  Mobile Source Emissions Inventory Projections project.  (David/Jay/Tom)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memo and deliverables available on project wiki page: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Mobile Source Emissions Inventory Projections Project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  WRAP State Regional Haze Progress Website (Amber)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C9C8-AA32-4C6A-AE30-37E2920E6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May 27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2020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72697" cy="4303326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(cont’d)</a:t>
            </a:r>
          </a:p>
          <a:p>
            <a:pPr lvl="1"/>
            <a:r>
              <a:rPr lang="en-US" dirty="0"/>
              <a:t>Updates to CA emission inventory</a:t>
            </a:r>
          </a:p>
          <a:p>
            <a:pPr lvl="1"/>
            <a:r>
              <a:rPr lang="en-US" dirty="0"/>
              <a:t>2028 source apportionment spec sheet posted for comment</a:t>
            </a:r>
          </a:p>
          <a:p>
            <a:pPr lvl="1"/>
            <a:r>
              <a:rPr lang="en-US" dirty="0"/>
              <a:t>Weighted emission potential (WEP) spec sheet updated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0B7A6-D349-453F-9B75-63BF5E20F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3" t="12132" r="31606" b="28649"/>
          <a:stretch/>
        </p:blipFill>
        <p:spPr>
          <a:xfrm>
            <a:off x="4909750" y="1946661"/>
            <a:ext cx="3896497" cy="4061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A6910-A27F-4601-86C3-C045EA070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44204" r="42943" b="10630"/>
          <a:stretch/>
        </p:blipFill>
        <p:spPr>
          <a:xfrm>
            <a:off x="8674443" y="2619632"/>
            <a:ext cx="3517557" cy="30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556951"/>
            <a:ext cx="11162709" cy="5041557"/>
          </a:xfrm>
        </p:spPr>
        <p:txBody>
          <a:bodyPr>
            <a:normAutofit/>
          </a:bodyPr>
          <a:lstStyle/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Future year (2028) </a:t>
            </a:r>
            <a:r>
              <a:rPr lang="en-US" dirty="0" err="1"/>
              <a:t>CAMx</a:t>
            </a:r>
            <a:r>
              <a:rPr lang="en-US" dirty="0"/>
              <a:t> source apportionment simulation</a:t>
            </a:r>
          </a:p>
          <a:p>
            <a:pPr lvl="1"/>
            <a:r>
              <a:rPr lang="en-US" dirty="0"/>
              <a:t>Continue development of evaluation tools for emissions and model results</a:t>
            </a:r>
          </a:p>
          <a:p>
            <a:pPr lvl="1"/>
            <a:r>
              <a:rPr lang="en-US" dirty="0"/>
              <a:t>Calculate and display 2028 Reasonable Progress Goals (RPG)</a:t>
            </a:r>
          </a:p>
          <a:p>
            <a:pPr lvl="1"/>
            <a:r>
              <a:rPr lang="en-US" dirty="0"/>
              <a:t>WRAP modeling meeting (online):  June 23 &amp; 25</a:t>
            </a:r>
          </a:p>
          <a:p>
            <a:pPr lvl="2"/>
            <a:r>
              <a:rPr lang="en-US" dirty="0"/>
              <a:t>Use the TSS2 to review interpretation methods for haze modeling results</a:t>
            </a:r>
          </a:p>
          <a:p>
            <a:pPr lvl="3"/>
            <a:r>
              <a:rPr lang="en-US" dirty="0"/>
              <a:t>Day 1:  projections to 2028</a:t>
            </a:r>
          </a:p>
          <a:p>
            <a:pPr lvl="3"/>
            <a:r>
              <a:rPr lang="en-US" dirty="0"/>
              <a:t>Day 2:  evaluation of source apportionment, emission sensitivity, and WEP/AOI results</a:t>
            </a:r>
          </a:p>
          <a:p>
            <a:pPr lvl="1"/>
            <a:r>
              <a:rPr lang="en-US" dirty="0"/>
              <a:t>Dynamic Model Evaluation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372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556951"/>
            <a:ext cx="11162709" cy="5041557"/>
          </a:xfrm>
        </p:spPr>
        <p:txBody>
          <a:bodyPr>
            <a:normAutofit/>
          </a:bodyPr>
          <a:lstStyle/>
          <a:p>
            <a:r>
              <a:rPr lang="en-US" dirty="0"/>
              <a:t>Workplan Tasks for the Next Two Months (cont’d)</a:t>
            </a:r>
          </a:p>
          <a:p>
            <a:pPr lvl="1"/>
            <a:r>
              <a:rPr lang="en-US" dirty="0"/>
              <a:t>Evaluation of future visibility projection methods</a:t>
            </a:r>
          </a:p>
          <a:p>
            <a:pPr lvl="2"/>
            <a:r>
              <a:rPr lang="en-US" dirty="0"/>
              <a:t>EPA – default</a:t>
            </a:r>
          </a:p>
          <a:p>
            <a:pPr lvl="2"/>
            <a:r>
              <a:rPr lang="en-US" dirty="0"/>
              <a:t>EPA – corrected for fire and dust impacts</a:t>
            </a:r>
          </a:p>
          <a:p>
            <a:pPr lvl="2"/>
            <a:r>
              <a:rPr lang="en-US" dirty="0"/>
              <a:t>Modeled Most Impaired day (</a:t>
            </a:r>
            <a:r>
              <a:rPr lang="en-US" dirty="0" err="1"/>
              <a:t>ModMID</a:t>
            </a:r>
            <a:r>
              <a:rPr lang="en-US" dirty="0"/>
              <a:t>) – Use MID from modeled SO2 and </a:t>
            </a:r>
            <a:r>
              <a:rPr lang="en-US" dirty="0" err="1"/>
              <a:t>Nox</a:t>
            </a:r>
            <a:endParaRPr lang="en-US" dirty="0"/>
          </a:p>
          <a:p>
            <a:pPr lvl="2"/>
            <a:r>
              <a:rPr lang="en-US" dirty="0"/>
              <a:t>Greatest IMPROVE Sample Day Population (GISDP) – Choose days that 1) minimize fire &amp; dust impacts and 2) have best model performance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826D1-4E71-4206-A140-9750BF6B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65" y="3842773"/>
            <a:ext cx="4507852" cy="291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AD823-9D69-4366-8C2B-35E636DF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8" y="4259844"/>
            <a:ext cx="6199675" cy="23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54100" y="2927285"/>
            <a:ext cx="6549084" cy="9910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modeling priorities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660FC-BAC5-4FB4-8E72-714DC77D5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9" t="6727" r="17042" b="6667"/>
          <a:stretch/>
        </p:blipFill>
        <p:spPr>
          <a:xfrm>
            <a:off x="2265405" y="459259"/>
            <a:ext cx="7661189" cy="59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6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54100" y="2927285"/>
            <a:ext cx="6549084" cy="9910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modeling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06428-EC63-491E-AC06-A49730C0E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9" t="6006" r="15390" b="10030"/>
          <a:stretch/>
        </p:blipFill>
        <p:spPr>
          <a:xfrm>
            <a:off x="2586682" y="543696"/>
            <a:ext cx="7677664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Ramboll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Ramboll</a:t>
            </a:r>
          </a:p>
          <a:p>
            <a:pPr lvl="1"/>
            <a:r>
              <a:rPr lang="en-US" dirty="0"/>
              <a:t>Other workgroups as needed for investigating/discussing model results</a:t>
            </a:r>
          </a:p>
        </p:txBody>
      </p:sp>
    </p:spTree>
    <p:extLst>
      <p:ext uri="{BB962C8B-B14F-4D97-AF65-F5344CB8AC3E}">
        <p14:creationId xmlns:p14="http://schemas.microsoft.com/office/powerpoint/2010/main" val="384994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Future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Additional Future Project/s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 addition to the particulate source apportionment results for haze, we will also have ozone source apportionment using </a:t>
            </a:r>
            <a:r>
              <a:rPr lang="en-US" dirty="0" err="1"/>
              <a:t>CAMx’s</a:t>
            </a:r>
            <a:r>
              <a:rPr lang="en-US" dirty="0"/>
              <a:t> APCA (“Anthropogenic Precursor Culpability Assessment”) diagnostic tool.  This should be of interest to air quality planners for helping to understand regional ozone behavior and potential for future mitigation.</a:t>
            </a:r>
          </a:p>
        </p:txBody>
      </p:sp>
    </p:spTree>
    <p:extLst>
      <p:ext uri="{BB962C8B-B14F-4D97-AF65-F5344CB8AC3E}">
        <p14:creationId xmlns:p14="http://schemas.microsoft.com/office/powerpoint/2010/main" val="138928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Regional Haze Planning Work Group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003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Workplan Progress by </a:t>
            </a:r>
            <a:r>
              <a:rPr lang="en-US" sz="4000" dirty="0">
                <a:solidFill>
                  <a:srgbClr val="7030A0"/>
                </a:solidFill>
              </a:rPr>
              <a:t>Regional Haze Planning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0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marL="465138">
              <a:spcBef>
                <a:spcPts val="600"/>
              </a:spcBef>
            </a:pPr>
            <a:r>
              <a:rPr lang="en-US" sz="2400" dirty="0"/>
              <a:t>April 7 call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Round 1 2028 Potential Additional Controls summary of responses and next steps. States to submit by July 1, potential control inventory for an additional model run</a:t>
            </a:r>
          </a:p>
          <a:p>
            <a:pPr lvl="1"/>
            <a:r>
              <a:rPr lang="en-US" sz="2000" dirty="0"/>
              <a:t>Mobile Source Emissions Inventory Projections final memo and deliverables</a:t>
            </a:r>
          </a:p>
          <a:p>
            <a:pPr lvl="1"/>
            <a:r>
              <a:rPr lang="en-US" sz="2000" dirty="0"/>
              <a:t>WRAP State Regional Haze Progress Website</a:t>
            </a:r>
          </a:p>
          <a:p>
            <a:pPr marL="465138"/>
            <a:r>
              <a:rPr lang="en-US" sz="2400" dirty="0"/>
              <a:t>May 19-20 Virtual Workplan Completion meeting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Focused on Monitoring and Inventory Data accessibility on the TSSv2</a:t>
            </a:r>
          </a:p>
          <a:p>
            <a:r>
              <a:rPr lang="en-US" dirty="0"/>
              <a:t>Workplan Tasks for the Next Two Months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3EF28-163E-42AA-9EBD-6961330E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99" y="4307017"/>
            <a:ext cx="9731197" cy="2519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14729E-0C64-43BD-8AAB-6473937C8794}"/>
              </a:ext>
            </a:extLst>
          </p:cNvPr>
          <p:cNvSpPr txBox="1"/>
          <p:nvPr/>
        </p:nvSpPr>
        <p:spPr>
          <a:xfrm>
            <a:off x="9699353" y="5157704"/>
            <a:ext cx="1100379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3977B-A017-4984-BCE0-B84C0E9B792D}"/>
              </a:ext>
            </a:extLst>
          </p:cNvPr>
          <p:cNvSpPr txBox="1"/>
          <p:nvPr/>
        </p:nvSpPr>
        <p:spPr>
          <a:xfrm>
            <a:off x="9699352" y="5766371"/>
            <a:ext cx="1100379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July 2020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7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</a:t>
            </a:r>
            <a:r>
              <a:rPr lang="en-US" dirty="0">
                <a:solidFill>
                  <a:srgbClr val="7030A0"/>
                </a:solidFill>
              </a:rPr>
              <a:t>Regional Haze Planning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Group meeting scheduled for April 7</a:t>
            </a:r>
            <a:r>
              <a:rPr lang="en-US" baseline="30000" dirty="0"/>
              <a:t>th</a:t>
            </a:r>
          </a:p>
          <a:p>
            <a:pPr lvl="2"/>
            <a:r>
              <a:rPr lang="en-US" dirty="0"/>
              <a:t>RTOWG modeling update</a:t>
            </a:r>
          </a:p>
          <a:p>
            <a:pPr lvl="2"/>
            <a:r>
              <a:rPr lang="en-US" dirty="0"/>
              <a:t>Emissions Inventory Subcommittee</a:t>
            </a:r>
          </a:p>
          <a:p>
            <a:pPr lvl="2"/>
            <a:r>
              <a:rPr lang="en-US" dirty="0"/>
              <a:t>Control Measures Subcommittee</a:t>
            </a:r>
          </a:p>
          <a:p>
            <a:pPr lvl="1"/>
            <a:r>
              <a:rPr lang="en-US" dirty="0"/>
              <a:t>May 19</a:t>
            </a:r>
            <a:r>
              <a:rPr lang="en-US" baseline="30000" dirty="0"/>
              <a:t>th</a:t>
            </a:r>
            <a:r>
              <a:rPr lang="en-US" dirty="0"/>
              <a:t>-20</a:t>
            </a:r>
            <a:r>
              <a:rPr lang="en-US" baseline="30000" dirty="0"/>
              <a:t>th</a:t>
            </a:r>
            <a:r>
              <a:rPr lang="en-US" dirty="0"/>
              <a:t> Workplan Completion Webinar</a:t>
            </a:r>
          </a:p>
          <a:p>
            <a:pPr lvl="2"/>
            <a:r>
              <a:rPr lang="en-US" dirty="0"/>
              <a:t>RTOWG</a:t>
            </a:r>
          </a:p>
          <a:p>
            <a:pPr lvl="2"/>
            <a:r>
              <a:rPr lang="en-US" dirty="0"/>
              <a:t>TDWG</a:t>
            </a:r>
          </a:p>
          <a:p>
            <a:pPr lvl="2"/>
            <a:r>
              <a:rPr lang="en-US" dirty="0"/>
              <a:t>FSWG</a:t>
            </a:r>
          </a:p>
          <a:p>
            <a:pPr lvl="2"/>
            <a:r>
              <a:rPr lang="en-US" dirty="0"/>
              <a:t>RHPWG Subcommittees</a:t>
            </a:r>
          </a:p>
          <a:p>
            <a:r>
              <a:rPr lang="en-US" dirty="0"/>
              <a:t>Workplan Coordination Needed over the Next Two Months</a:t>
            </a:r>
          </a:p>
        </p:txBody>
      </p:sp>
    </p:spTree>
    <p:extLst>
      <p:ext uri="{BB962C8B-B14F-4D97-AF65-F5344CB8AC3E}">
        <p14:creationId xmlns:p14="http://schemas.microsoft.com/office/powerpoint/2010/main" val="191802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Data Work Group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3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/>
              <a:t>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April call – states provided updates on 4-factor review work</a:t>
            </a:r>
            <a:endParaRPr lang="en-US" dirty="0"/>
          </a:p>
          <a:p>
            <a:pPr lvl="2"/>
            <a:r>
              <a:rPr lang="en-US" dirty="0" smtClean="0"/>
              <a:t>Most states have received the requested source information and are reviewing source control options, feasibility and costs</a:t>
            </a:r>
          </a:p>
          <a:p>
            <a:pPr lvl="2"/>
            <a:r>
              <a:rPr lang="en-US" dirty="0" smtClean="0"/>
              <a:t>Many states are starting internal discussions on emission control costs and the appropriate cost </a:t>
            </a:r>
            <a:r>
              <a:rPr lang="en-US" dirty="0"/>
              <a:t>effectiveness </a:t>
            </a:r>
            <a:r>
              <a:rPr lang="en-US" dirty="0" smtClean="0"/>
              <a:t>threshold</a:t>
            </a:r>
          </a:p>
          <a:p>
            <a:r>
              <a:rPr lang="en-US" dirty="0" smtClean="0"/>
              <a:t>Workplan Tasks for the Next Two Months</a:t>
            </a:r>
          </a:p>
          <a:p>
            <a:pPr lvl="1"/>
            <a:r>
              <a:rPr lang="en-US" dirty="0" smtClean="0"/>
              <a:t>Next call on May 26th</a:t>
            </a:r>
          </a:p>
          <a:p>
            <a:pPr lvl="1"/>
            <a:r>
              <a:rPr lang="en-US" dirty="0" smtClean="0"/>
              <a:t>States </a:t>
            </a:r>
            <a:r>
              <a:rPr lang="en-US" dirty="0"/>
              <a:t>to continue 4-factor review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States </a:t>
            </a:r>
            <a:r>
              <a:rPr lang="en-US" dirty="0"/>
              <a:t>to review </a:t>
            </a:r>
            <a:r>
              <a:rPr lang="en-US" dirty="0" smtClean="0"/>
              <a:t>AOI and WEP </a:t>
            </a:r>
            <a:r>
              <a:rPr lang="en-US" dirty="0"/>
              <a:t>analysis when it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197330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Workplan Coordination Activities by </a:t>
            </a:r>
            <a:r>
              <a:rPr lang="en-US" dirty="0"/>
              <a:t>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 smtClean="0"/>
              <a:t>Participation on OGWG call</a:t>
            </a:r>
          </a:p>
          <a:p>
            <a:r>
              <a:rPr lang="en-US" dirty="0" smtClean="0"/>
              <a:t>Workplan Coordination Needed over the Next Two Months</a:t>
            </a:r>
          </a:p>
          <a:p>
            <a:pPr lvl="1"/>
            <a:r>
              <a:rPr lang="en-US" dirty="0" smtClean="0"/>
              <a:t>OGWG call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198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Future </a:t>
            </a:r>
            <a:r>
              <a:rPr lang="en-US" dirty="0"/>
              <a:t>Projects by 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Additional Future </a:t>
            </a:r>
            <a:r>
              <a:rPr lang="en-US" dirty="0" smtClean="0"/>
              <a:t>Project/s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progress of emission control decisions, States considering whether an extra modeling analysis could be done over the summer or early fall </a:t>
            </a:r>
          </a:p>
          <a:p>
            <a:pPr lvl="1"/>
            <a:r>
              <a:rPr lang="en-US" dirty="0" smtClean="0"/>
              <a:t>Coordination with the Emissions Inventory and Modeling Protocol </a:t>
            </a:r>
            <a:r>
              <a:rPr lang="en-US" dirty="0"/>
              <a:t>Subcommittee is </a:t>
            </a:r>
            <a:r>
              <a:rPr lang="en-US" dirty="0" smtClean="0"/>
              <a:t>necessary to estimate potential emission reductions and timing of modeling</a:t>
            </a:r>
          </a:p>
        </p:txBody>
      </p:sp>
    </p:spTree>
    <p:extLst>
      <p:ext uri="{BB962C8B-B14F-4D97-AF65-F5344CB8AC3E}">
        <p14:creationId xmlns:p14="http://schemas.microsoft.com/office/powerpoint/2010/main" val="1700807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Progress </a:t>
            </a:r>
            <a:r>
              <a:rPr lang="en-US" dirty="0" smtClean="0"/>
              <a:t>for April-May</a:t>
            </a:r>
          </a:p>
          <a:p>
            <a:pPr lvl="1"/>
            <a:r>
              <a:rPr lang="en-US" dirty="0" smtClean="0"/>
              <a:t>Group did not meet for May</a:t>
            </a:r>
          </a:p>
          <a:p>
            <a:pPr lvl="1"/>
            <a:r>
              <a:rPr lang="en-US" dirty="0" smtClean="0"/>
              <a:t>TSSv2 Delivery Update, Emission Tools, and WEP Presentation</a:t>
            </a:r>
          </a:p>
          <a:p>
            <a:pPr lvl="1"/>
            <a:r>
              <a:rPr lang="en-US" dirty="0" smtClean="0"/>
              <a:t>Storyboard status update</a:t>
            </a:r>
          </a:p>
          <a:p>
            <a:pPr lvl="1"/>
            <a:r>
              <a:rPr lang="en-US" dirty="0" smtClean="0"/>
              <a:t>ARS Data Substitution and EPA Patched Data Memo review</a:t>
            </a:r>
          </a:p>
          <a:p>
            <a:pPr lvl="1"/>
            <a:r>
              <a:rPr lang="en-US" dirty="0" smtClean="0"/>
              <a:t>Discussion on disseminating four factors to public.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Continue oversight of TSSv2 development</a:t>
            </a:r>
          </a:p>
          <a:p>
            <a:pPr lvl="1"/>
            <a:r>
              <a:rPr lang="en-US" dirty="0" smtClean="0"/>
              <a:t>Support creation of RH Storyboard</a:t>
            </a:r>
          </a:p>
          <a:p>
            <a:pPr lvl="1"/>
            <a:r>
              <a:rPr lang="en-US" dirty="0" smtClean="0"/>
              <a:t>Testing of TSS tools</a:t>
            </a:r>
          </a:p>
        </p:txBody>
      </p:sp>
    </p:spTree>
    <p:extLst>
      <p:ext uri="{BB962C8B-B14F-4D97-AF65-F5344CB8AC3E}">
        <p14:creationId xmlns:p14="http://schemas.microsoft.com/office/powerpoint/2010/main" val="286689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</a:t>
            </a:r>
            <a:r>
              <a:rPr lang="en-US" dirty="0">
                <a:solidFill>
                  <a:schemeClr val="accent6"/>
                </a:solidFill>
              </a:rPr>
              <a:t>Coordination and Glide Path </a:t>
            </a:r>
            <a:r>
              <a:rPr lang="en-US" dirty="0" smtClean="0">
                <a:solidFill>
                  <a:schemeClr val="accent6"/>
                </a:solidFill>
              </a:rPr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Workplan Coordination Occurring over the Last Month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Coordination with CIRA (TSS)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Coordination with ARS (Data Substitution)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Coordination with </a:t>
            </a:r>
            <a:r>
              <a:rPr lang="en-US" dirty="0" err="1" smtClean="0"/>
              <a:t>Ramboll</a:t>
            </a:r>
            <a:r>
              <a:rPr lang="en-US" dirty="0" smtClean="0"/>
              <a:t> (WEP)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Continued engagement with CIRA, ARS, </a:t>
            </a:r>
            <a:r>
              <a:rPr lang="en-US" dirty="0" err="1" smtClean="0"/>
              <a:t>Ramboll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13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by RHPWG </a:t>
            </a:r>
            <a:r>
              <a:rPr lang="en-US" dirty="0" smtClean="0">
                <a:solidFill>
                  <a:schemeClr val="accent2"/>
                </a:solidFill>
              </a:rPr>
              <a:t>EI&amp;MP SC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Emissions loaded on TSS Express Tool</a:t>
            </a:r>
          </a:p>
          <a:p>
            <a:pPr lvl="1"/>
            <a:r>
              <a:rPr lang="en-US" dirty="0" smtClean="0"/>
              <a:t>Preparation for NEI tables to be added to TSS Express Tool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Months</a:t>
            </a:r>
          </a:p>
          <a:p>
            <a:pPr lvl="1"/>
            <a:r>
              <a:rPr lang="en-US" dirty="0" smtClean="0"/>
              <a:t>RTOWG </a:t>
            </a:r>
            <a:r>
              <a:rPr lang="en-US" dirty="0"/>
              <a:t>contractor-supported </a:t>
            </a:r>
            <a:r>
              <a:rPr lang="en-US" dirty="0" smtClean="0"/>
              <a:t>reports and analyses</a:t>
            </a:r>
          </a:p>
          <a:p>
            <a:pPr lvl="1"/>
            <a:r>
              <a:rPr lang="en-US" dirty="0" smtClean="0"/>
              <a:t>Work with states to get PAC v2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5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by </a:t>
            </a:r>
            <a:r>
              <a:rPr lang="en-US" dirty="0"/>
              <a:t>RHPWG </a:t>
            </a:r>
            <a:r>
              <a:rPr lang="en-US" dirty="0">
                <a:solidFill>
                  <a:schemeClr val="accent2"/>
                </a:solidFill>
              </a:rPr>
              <a:t>EI&amp;MP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/>
              <a:t>Coordinated with other </a:t>
            </a:r>
            <a:r>
              <a:rPr lang="en-US" dirty="0" smtClean="0"/>
              <a:t>states/agencies </a:t>
            </a:r>
            <a:r>
              <a:rPr lang="en-US" dirty="0"/>
              <a:t>as needed to </a:t>
            </a:r>
            <a:r>
              <a:rPr lang="en-US" dirty="0" smtClean="0"/>
              <a:t>analyze emissions on TSS.  </a:t>
            </a: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/>
            <a:r>
              <a:rPr lang="en-US" dirty="0" smtClean="0"/>
              <a:t>Coordinate with contractor to get TSS emissions further updated.</a:t>
            </a:r>
          </a:p>
          <a:p>
            <a:pPr lvl="1"/>
            <a:r>
              <a:rPr lang="en-US" dirty="0" smtClean="0"/>
              <a:t>Coordinate with contractor to transfer potential additional controls v2 emissions files from states.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290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Fire and Smoke Work Group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Fire and Smoke Work </a:t>
            </a:r>
            <a:r>
              <a:rPr lang="en-US" dirty="0"/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Held final workgroup call on April 6.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deliverables submitted.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Website being finalized.</a:t>
            </a:r>
          </a:p>
          <a:p>
            <a:r>
              <a:rPr lang="en-US" dirty="0" smtClean="0"/>
              <a:t>Activities for the Next Two Months / Future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</a:t>
            </a:r>
            <a:r>
              <a:rPr lang="en-US" dirty="0">
                <a:solidFill>
                  <a:srgbClr val="FF0000"/>
                </a:solidFill>
              </a:rPr>
              <a:t>specifications for fire activity data/emissions tracking system to follow from Tom and Matt Mavko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Hold Fire and Smoke discussion call </a:t>
            </a:r>
            <a:r>
              <a:rPr lang="en-US" smtClean="0">
                <a:solidFill>
                  <a:srgbClr val="FF0000"/>
                </a:solidFill>
              </a:rPr>
              <a:t>on July 20.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05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Oil and Gas Work 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Progress by 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Oil and Gas Work </a:t>
            </a:r>
            <a:r>
              <a:rPr lang="en-US" dirty="0">
                <a:solidFill>
                  <a:srgbClr val="00B0F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/>
          </a:bodyPr>
          <a:lstStyle/>
          <a:p>
            <a:r>
              <a:rPr lang="en-US" dirty="0" smtClean="0"/>
              <a:t>Workplan Progress and Coordination</a:t>
            </a:r>
          </a:p>
          <a:p>
            <a:pPr lvl="1"/>
            <a:r>
              <a:rPr lang="en-US" sz="2600" dirty="0">
                <a:solidFill>
                  <a:srgbClr val="5B9BD5"/>
                </a:solidFill>
              </a:rPr>
              <a:t>OGWG Workplan Tasks Complete</a:t>
            </a:r>
          </a:p>
          <a:p>
            <a:r>
              <a:rPr lang="en-US" dirty="0" smtClean="0"/>
              <a:t>Tasks over the Last Month </a:t>
            </a:r>
          </a:p>
          <a:p>
            <a:pPr lvl="1"/>
            <a:r>
              <a:rPr lang="en-US" sz="2600" dirty="0">
                <a:solidFill>
                  <a:srgbClr val="5B9BD5"/>
                </a:solidFill>
              </a:rPr>
              <a:t>OGWG </a:t>
            </a:r>
            <a:r>
              <a:rPr lang="en-US" sz="2600" dirty="0" smtClean="0">
                <a:solidFill>
                  <a:srgbClr val="5B9BD5"/>
                </a:solidFill>
              </a:rPr>
              <a:t>Self-Assessment</a:t>
            </a:r>
          </a:p>
          <a:p>
            <a:pPr lvl="1"/>
            <a:r>
              <a:rPr lang="en-US" sz="2600" dirty="0" smtClean="0">
                <a:solidFill>
                  <a:srgbClr val="5B9BD5"/>
                </a:solidFill>
              </a:rPr>
              <a:t>April 14, 2020 OGWG Bi-Monthly Call</a:t>
            </a:r>
            <a:endParaRPr lang="en-US" sz="2600" dirty="0">
              <a:solidFill>
                <a:srgbClr val="5B9BD5"/>
              </a:solidFill>
            </a:endParaRPr>
          </a:p>
          <a:p>
            <a:pPr lvl="1"/>
            <a:r>
              <a:rPr lang="en-US" sz="2600" dirty="0">
                <a:solidFill>
                  <a:srgbClr val="5B9BD5"/>
                </a:solidFill>
              </a:rPr>
              <a:t>Coordination - Integration for WRAP OGWG Base and Future Year Emissions Inventories in National Collaborative Platform</a:t>
            </a:r>
          </a:p>
          <a:p>
            <a:r>
              <a:rPr lang="en-US" dirty="0" smtClean="0"/>
              <a:t>Tasks for the Next Several Months</a:t>
            </a:r>
          </a:p>
          <a:p>
            <a:pPr lvl="1"/>
            <a:r>
              <a:rPr lang="en-US" sz="2600" dirty="0">
                <a:solidFill>
                  <a:srgbClr val="5B9BD5"/>
                </a:solidFill>
              </a:rPr>
              <a:t>OGWG transition </a:t>
            </a:r>
            <a:r>
              <a:rPr lang="en-US" sz="2600" dirty="0" smtClean="0">
                <a:solidFill>
                  <a:srgbClr val="5B9BD5"/>
                </a:solidFill>
              </a:rPr>
              <a:t>communication and to potential </a:t>
            </a:r>
            <a:r>
              <a:rPr lang="en-US" sz="2600" dirty="0">
                <a:solidFill>
                  <a:srgbClr val="5B9BD5"/>
                </a:solidFill>
              </a:rPr>
              <a:t>additional future project(s</a:t>
            </a:r>
            <a:r>
              <a:rPr lang="en-US" sz="2600" dirty="0" smtClean="0">
                <a:solidFill>
                  <a:srgbClr val="5B9BD5"/>
                </a:solidFill>
              </a:rPr>
              <a:t>)</a:t>
            </a:r>
            <a:endParaRPr lang="en-US" sz="26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Future </a:t>
            </a:r>
            <a:r>
              <a:rPr lang="en-US" dirty="0" smtClean="0">
                <a:solidFill>
                  <a:srgbClr val="00B0F0"/>
                </a:solidFill>
              </a:rPr>
              <a:t>Oil and Gas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Potential Additional Future </a:t>
            </a:r>
            <a:r>
              <a:rPr lang="en-US" dirty="0" smtClean="0"/>
              <a:t>Project/s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rgbClr val="5B9BD5"/>
                </a:solidFill>
              </a:rPr>
              <a:t>OGWG </a:t>
            </a:r>
            <a:r>
              <a:rPr lang="en-US" sz="2600" dirty="0" smtClean="0">
                <a:solidFill>
                  <a:srgbClr val="5B9BD5"/>
                </a:solidFill>
              </a:rPr>
              <a:t>input </a:t>
            </a:r>
            <a:r>
              <a:rPr lang="en-US" sz="2600" dirty="0">
                <a:solidFill>
                  <a:srgbClr val="5B9BD5"/>
                </a:solidFill>
              </a:rPr>
              <a:t>from </a:t>
            </a:r>
            <a:r>
              <a:rPr lang="en-US" sz="2600" dirty="0" smtClean="0">
                <a:solidFill>
                  <a:srgbClr val="5B9BD5"/>
                </a:solidFill>
              </a:rPr>
              <a:t>members/advisors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Extend period of performance Ramboll contract (e.g., state specific assistance)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Annual compilation of agency program review (i.e., capture regulatory changes)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Potential for contractor specific support needs as identified and funded</a:t>
            </a:r>
            <a:endParaRPr lang="en-US" sz="2400" dirty="0">
              <a:solidFill>
                <a:srgbClr val="5B9BD5"/>
              </a:solidFill>
            </a:endParaRPr>
          </a:p>
          <a:p>
            <a:pPr lvl="1"/>
            <a:r>
              <a:rPr lang="en-US" sz="2600" dirty="0" smtClean="0">
                <a:solidFill>
                  <a:srgbClr val="5B9BD5"/>
                </a:solidFill>
              </a:rPr>
              <a:t>Future OGWG Communication Calls (every 4 months)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Track oil &amp; gas sector and keep up to date via roundtable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Topic specific updates (e.g., BLM analyses using WRAP/OGWG work products)</a:t>
            </a:r>
          </a:p>
          <a:p>
            <a:pPr lvl="2"/>
            <a:r>
              <a:rPr lang="en-US" sz="2400" dirty="0" smtClean="0">
                <a:solidFill>
                  <a:srgbClr val="5B9BD5"/>
                </a:solidFill>
              </a:rPr>
              <a:t>Identify additional WRAP assistance</a:t>
            </a:r>
          </a:p>
          <a:p>
            <a:pPr lvl="1"/>
            <a:r>
              <a:rPr lang="en-US" sz="2600" dirty="0" smtClean="0">
                <a:solidFill>
                  <a:srgbClr val="5B9BD5"/>
                </a:solidFill>
              </a:rPr>
              <a:t>Next Call August 11, 2020</a:t>
            </a:r>
            <a:endParaRPr lang="en-US" sz="26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Technical Operations Work Group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Weekly co-chair coordination calls</a:t>
            </a:r>
          </a:p>
          <a:p>
            <a:pPr lvl="1"/>
            <a:r>
              <a:rPr lang="en-US" dirty="0"/>
              <a:t>Weekly calls with Ramboll to keep track of modeling progress</a:t>
            </a:r>
          </a:p>
          <a:p>
            <a:pPr lvl="1"/>
            <a:r>
              <a:rPr lang="en-US" dirty="0"/>
              <a:t>RTOWG call on 4/29</a:t>
            </a:r>
          </a:p>
          <a:p>
            <a:pPr lvl="2"/>
            <a:r>
              <a:rPr lang="en-US" dirty="0"/>
              <a:t>Ramboll modeling progress report</a:t>
            </a:r>
          </a:p>
          <a:p>
            <a:pPr lvl="2"/>
            <a:r>
              <a:rPr lang="en-US" dirty="0"/>
              <a:t>Summary comparing 2028 Regional Haze projections using WRAP modeling results to date to EPA 2016-based results</a:t>
            </a:r>
          </a:p>
          <a:p>
            <a:pPr lvl="2"/>
            <a:r>
              <a:rPr lang="en-US" dirty="0"/>
              <a:t>Overview of projections methods</a:t>
            </a:r>
          </a:p>
          <a:p>
            <a:pPr lvl="2"/>
            <a:r>
              <a:rPr lang="en-US" dirty="0"/>
              <a:t>Review draft of May 19-20 WebEx/call agenda on TSS-delivered Regional Haze monitoring/emissions/PAC1 vs. OTB projections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4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1322</Words>
  <Application>Microsoft Office PowerPoint</Application>
  <PresentationFormat>Widescreen</PresentationFormat>
  <Paragraphs>167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Monthly Update on 2018-2019 WRAP Workplan May 27th, 2020 TSC and Work Group Co-Chairs Call</vt:lpstr>
      <vt:lpstr>Tribal Data Work Group</vt:lpstr>
      <vt:lpstr>Fire and Smoke Work Group</vt:lpstr>
      <vt:lpstr>Workplan Progress by Fire and Smoke Work Group</vt:lpstr>
      <vt:lpstr>Oil and Gas Work Group</vt:lpstr>
      <vt:lpstr>Progress by  Oil and Gas Work Group</vt:lpstr>
      <vt:lpstr>Proposed Future Oil and Gas Projects</vt:lpstr>
      <vt:lpstr>Regional Technical Operations Work Group</vt:lpstr>
      <vt:lpstr>Workplan Progress by RTOWG</vt:lpstr>
      <vt:lpstr>Workplan Progress by RTOWG</vt:lpstr>
      <vt:lpstr>Workplan Progress by RTOWG</vt:lpstr>
      <vt:lpstr>Workplan Progress by RTOWG</vt:lpstr>
      <vt:lpstr>RTOWG modeling priorities</vt:lpstr>
      <vt:lpstr>RTOWG modeling priorities</vt:lpstr>
      <vt:lpstr>Workplan Coordination Activities by RTOWG</vt:lpstr>
      <vt:lpstr>Proposed Future Projects</vt:lpstr>
      <vt:lpstr>Regional Haze Planning Work Group</vt:lpstr>
      <vt:lpstr>Workplan Progress by Regional Haze Planning Work Group</vt:lpstr>
      <vt:lpstr>Workplan Coordination Activities by Regional Haze Planning Work Group</vt:lpstr>
      <vt:lpstr>Workplan Progress by RH Planning Work Group – Control Measures Subcommittee</vt:lpstr>
      <vt:lpstr>Workplan Coordination Activities by RH Planning Work Group – Control Measures Subcommittee</vt:lpstr>
      <vt:lpstr>Proposed Future Projects by RH Planning Work Group – Control Measures Subcommittee</vt:lpstr>
      <vt:lpstr>Workplan Progress by  Coordination and Glide Path Subcommittee</vt:lpstr>
      <vt:lpstr>Workplan Coordination Activities by Coordination and Glide Path Subcommittee</vt:lpstr>
      <vt:lpstr>Workplan Progress by RHPWG EI&amp;MP SC</vt:lpstr>
      <vt:lpstr>Workplan Coordination by RHPWG EI&amp;MP SC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Windows User</cp:lastModifiedBy>
  <cp:revision>64</cp:revision>
  <dcterms:created xsi:type="dcterms:W3CDTF">2019-05-28T14:18:48Z</dcterms:created>
  <dcterms:modified xsi:type="dcterms:W3CDTF">2020-05-27T15:47:15Z</dcterms:modified>
</cp:coreProperties>
</file>